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7" r:id="rId2"/>
    <p:sldId id="260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2BF37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22292" autoAdjust="0"/>
    <p:restoredTop sz="77791" autoAdjust="0"/>
  </p:normalViewPr>
  <p:slideViewPr>
    <p:cSldViewPr>
      <p:cViewPr varScale="1">
        <p:scale>
          <a:sx n="85" d="100"/>
          <a:sy n="85" d="100"/>
        </p:scale>
        <p:origin x="-45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46EAB2-7B6D-40E5-8BAB-948670E72C45}" type="datetimeFigureOut">
              <a:rPr lang="en-US" smtClean="0"/>
              <a:t>12/6/2011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21B138-2D02-498C-8FD9-C953597A9A0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21B138-2D02-498C-8FD9-C953597A9A0C}" type="slidenum">
              <a:rPr lang="en-US" smtClean="0"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21B138-2D02-498C-8FD9-C953597A9A0C}" type="slidenum">
              <a:rPr lang="en-US" smtClean="0"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21B138-2D02-498C-8FD9-C953597A9A0C}" type="slidenum">
              <a:rPr lang="en-US" smtClean="0"/>
              <a:t>17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2495E9-09B6-4372-8990-781E57BD15AB}" type="datetimeFigureOut">
              <a:rPr lang="en-US" smtClean="0"/>
              <a:pPr/>
              <a:t>12/6/2011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E2CDA0-0A1F-4940-BEEC-EE29911B5C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2495E9-09B6-4372-8990-781E57BD15AB}" type="datetimeFigureOut">
              <a:rPr lang="en-US" smtClean="0"/>
              <a:pPr/>
              <a:t>12/6/2011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E2CDA0-0A1F-4940-BEEC-EE29911B5C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2495E9-09B6-4372-8990-781E57BD15AB}" type="datetimeFigureOut">
              <a:rPr lang="en-US" smtClean="0"/>
              <a:pPr/>
              <a:t>12/6/2011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E2CDA0-0A1F-4940-BEEC-EE29911B5C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2495E9-09B6-4372-8990-781E57BD15AB}" type="datetimeFigureOut">
              <a:rPr lang="en-US" smtClean="0"/>
              <a:pPr/>
              <a:t>12/6/2011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E2CDA0-0A1F-4940-BEEC-EE29911B5C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2495E9-09B6-4372-8990-781E57BD15AB}" type="datetimeFigureOut">
              <a:rPr lang="en-US" smtClean="0"/>
              <a:pPr/>
              <a:t>12/6/2011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E2CDA0-0A1F-4940-BEEC-EE29911B5C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2495E9-09B6-4372-8990-781E57BD15AB}" type="datetimeFigureOut">
              <a:rPr lang="en-US" smtClean="0"/>
              <a:pPr/>
              <a:t>12/6/2011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E2CDA0-0A1F-4940-BEEC-EE29911B5C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2495E9-09B6-4372-8990-781E57BD15AB}" type="datetimeFigureOut">
              <a:rPr lang="en-US" smtClean="0"/>
              <a:pPr/>
              <a:t>12/6/2011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E2CDA0-0A1F-4940-BEEC-EE29911B5C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2495E9-09B6-4372-8990-781E57BD15AB}" type="datetimeFigureOut">
              <a:rPr lang="en-US" smtClean="0"/>
              <a:pPr/>
              <a:t>12/6/2011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E2CDA0-0A1F-4940-BEEC-EE29911B5C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2495E9-09B6-4372-8990-781E57BD15AB}" type="datetimeFigureOut">
              <a:rPr lang="en-US" smtClean="0"/>
              <a:pPr/>
              <a:t>12/6/2011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E2CDA0-0A1F-4940-BEEC-EE29911B5C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2495E9-09B6-4372-8990-781E57BD15AB}" type="datetimeFigureOut">
              <a:rPr lang="en-US" smtClean="0"/>
              <a:pPr/>
              <a:t>12/6/2011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E2CDA0-0A1F-4940-BEEC-EE29911B5C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2495E9-09B6-4372-8990-781E57BD15AB}" type="datetimeFigureOut">
              <a:rPr lang="en-US" smtClean="0"/>
              <a:pPr/>
              <a:t>12/6/2011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E2CDA0-0A1F-4940-BEEC-EE29911B5C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2495E9-09B6-4372-8990-781E57BD15AB}" type="datetimeFigureOut">
              <a:rPr lang="en-US" smtClean="0"/>
              <a:pPr/>
              <a:t>12/6/2011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E2CDA0-0A1F-4940-BEEC-EE29911B5CF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perche tu sai perche half cat.jpg"/>
          <p:cNvPicPr>
            <a:picLocks noChangeAspect="1"/>
          </p:cNvPicPr>
          <p:nvPr/>
        </p:nvPicPr>
        <p:blipFill>
          <a:blip r:embed="rId2" cstate="print"/>
          <a:srcRect r="13241"/>
          <a:stretch>
            <a:fillRect/>
          </a:stretch>
        </p:blipFill>
        <p:spPr>
          <a:xfrm>
            <a:off x="3505200" y="0"/>
            <a:ext cx="5638800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62000" y="762000"/>
            <a:ext cx="3733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  <a:t>Pet overpopulation</a:t>
            </a:r>
            <a:endParaRPr lang="en-US" sz="2800" b="1" dirty="0">
              <a:solidFill>
                <a:schemeClr val="accent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7200" y="1106269"/>
            <a:ext cx="3962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i</a:t>
            </a:r>
            <a:r>
              <a:rPr lang="en-US" dirty="0" smtClean="0"/>
              <a:t>s a rising problem in the United States,</a:t>
            </a:r>
          </a:p>
          <a:p>
            <a:pPr algn="ctr"/>
            <a:r>
              <a:rPr lang="en-US" dirty="0" smtClean="0"/>
              <a:t>but it can be resolved by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litter of puppies.jpg"/>
          <p:cNvPicPr>
            <a:picLocks noChangeAspect="1"/>
          </p:cNvPicPr>
          <p:nvPr/>
        </p:nvPicPr>
        <p:blipFill>
          <a:blip r:embed="rId3" cstate="print"/>
          <a:srcRect r="503" b="2174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Rounded Rectangle 4"/>
          <p:cNvSpPr/>
          <p:nvPr/>
        </p:nvSpPr>
        <p:spPr>
          <a:xfrm>
            <a:off x="1066800" y="5105400"/>
            <a:ext cx="7010400" cy="1066800"/>
          </a:xfrm>
          <a:prstGeom prst="roundRect">
            <a:avLst/>
          </a:prstGeom>
          <a:solidFill>
            <a:schemeClr val="accent6">
              <a:lumMod val="75000"/>
              <a:alpha val="5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371600" y="5181600"/>
            <a:ext cx="6705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Irresponsible breeding</a:t>
            </a:r>
            <a:endParaRPr lang="en-US" sz="4800" dirty="0">
              <a:solidFill>
                <a:schemeClr val="bg1">
                  <a:lumMod val="9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90600" y="609600"/>
            <a:ext cx="71628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5400" dirty="0" smtClean="0">
                <a:latin typeface="Arial" pitchFamily="34" charset="0"/>
                <a:cs typeface="Arial" pitchFamily="34" charset="0"/>
              </a:rPr>
              <a:t>Irresponsible </a:t>
            </a:r>
            <a:r>
              <a:rPr lang="en-US" sz="5400" dirty="0" smtClean="0">
                <a:latin typeface="Arial" pitchFamily="34" charset="0"/>
                <a:cs typeface="Arial" pitchFamily="34" charset="0"/>
              </a:rPr>
              <a:t>breeding</a:t>
            </a:r>
            <a:endParaRPr lang="en-US" sz="54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4343400" y="1676400"/>
            <a:ext cx="0" cy="1066800"/>
          </a:xfrm>
          <a:prstGeom prst="line">
            <a:avLst/>
          </a:prstGeom>
          <a:ln w="38100" cap="rnd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H="1">
            <a:off x="2057400" y="2743200"/>
            <a:ext cx="4495800" cy="0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2057400" y="2743200"/>
            <a:ext cx="0" cy="1524000"/>
          </a:xfrm>
          <a:prstGeom prst="line">
            <a:avLst/>
          </a:prstGeom>
          <a:ln w="38100" cap="rnd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343400" y="2743200"/>
            <a:ext cx="0" cy="1447800"/>
          </a:xfrm>
          <a:prstGeom prst="line">
            <a:avLst/>
          </a:prstGeom>
          <a:ln w="38100" cap="rnd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6553200" y="2743200"/>
            <a:ext cx="0" cy="1447800"/>
          </a:xfrm>
          <a:prstGeom prst="line">
            <a:avLst/>
          </a:prstGeom>
          <a:ln w="38100" cap="rnd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1295400" y="4267200"/>
            <a:ext cx="152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Arial" pitchFamily="34" charset="0"/>
                <a:cs typeface="Arial" pitchFamily="34" charset="0"/>
              </a:rPr>
              <a:t>Your Neighbor</a:t>
            </a:r>
            <a:endParaRPr lang="en-US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429000" y="4191000"/>
            <a:ext cx="1905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Arial" pitchFamily="34" charset="0"/>
                <a:cs typeface="Arial" pitchFamily="34" charset="0"/>
              </a:rPr>
              <a:t>Puppy Mills/ Pet Stores</a:t>
            </a:r>
            <a:endParaRPr lang="en-US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638800" y="4267200"/>
            <a:ext cx="1828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Arial" pitchFamily="34" charset="0"/>
                <a:cs typeface="Arial" pitchFamily="34" charset="0"/>
              </a:rPr>
              <a:t>Unlicensed</a:t>
            </a:r>
          </a:p>
          <a:p>
            <a:pPr algn="ctr"/>
            <a:r>
              <a:rPr lang="en-US" sz="2400" dirty="0" smtClean="0">
                <a:latin typeface="Arial" pitchFamily="34" charset="0"/>
                <a:cs typeface="Arial" pitchFamily="34" charset="0"/>
              </a:rPr>
              <a:t>Breeders</a:t>
            </a:r>
            <a:endParaRPr lang="en-US" sz="2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71600" y="1676400"/>
            <a:ext cx="64770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“People </a:t>
            </a:r>
            <a:r>
              <a:rPr lang="en-US" sz="4800" dirty="0" smtClean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  <a:t>underestimate</a:t>
            </a:r>
            <a:r>
              <a:rPr lang="en-US" sz="4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the time required to properly train and care for a pet…”</a:t>
            </a:r>
            <a:endParaRPr lang="en-US" sz="48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Empty dog bowl.jpg"/>
          <p:cNvPicPr>
            <a:picLocks noChangeAspect="1"/>
          </p:cNvPicPr>
          <p:nvPr/>
        </p:nvPicPr>
        <p:blipFill>
          <a:blip r:embed="rId2" cstate="print"/>
          <a:srcRect l="11067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>
              <a:alpha val="2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990600" y="914400"/>
            <a:ext cx="7696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“</a:t>
            </a:r>
            <a:r>
              <a:rPr lang="en-US" sz="5400" dirty="0" smtClean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  <a:t>Throwaway</a:t>
            </a:r>
            <a:r>
              <a:rPr lang="en-US" sz="5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mentality”</a:t>
            </a:r>
            <a:endParaRPr lang="en-US" sz="5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dogs in pet shop.jpg"/>
          <p:cNvPicPr>
            <a:picLocks noChangeAspect="1"/>
          </p:cNvPicPr>
          <p:nvPr/>
        </p:nvPicPr>
        <p:blipFill>
          <a:blip r:embed="rId3" cstate="print"/>
          <a:srcRect t="13750" b="18472"/>
          <a:stretch>
            <a:fillRect/>
          </a:stretch>
        </p:blipFill>
        <p:spPr>
          <a:xfrm>
            <a:off x="0" y="0"/>
            <a:ext cx="9144000" cy="46482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0" y="0"/>
            <a:ext cx="9144000" cy="4648200"/>
          </a:xfrm>
          <a:prstGeom prst="rect">
            <a:avLst/>
          </a:prstGeom>
          <a:solidFill>
            <a:schemeClr val="tx1">
              <a:alpha val="1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1828800" y="5029200"/>
            <a:ext cx="5181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 smtClean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  <a:t>Impulse</a:t>
            </a:r>
            <a:r>
              <a:rPr lang="en-US" sz="6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buys</a:t>
            </a:r>
            <a:endParaRPr lang="en-US" sz="60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066800" y="1981200"/>
            <a:ext cx="701040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 smtClean="0"/>
              <a:t>“Unrealistic expectations and poor understanding of normal behavior contribute to pet relinquishment, and far too many people treat pets simply as a </a:t>
            </a:r>
            <a:endParaRPr lang="en-US" sz="2400" dirty="0" smtClean="0"/>
          </a:p>
          <a:p>
            <a:pPr algn="ctr"/>
            <a:r>
              <a:rPr lang="en-US" sz="5400" b="1" dirty="0" smtClean="0">
                <a:solidFill>
                  <a:schemeClr val="accent6"/>
                </a:solidFill>
              </a:rPr>
              <a:t>convenience</a:t>
            </a:r>
            <a:r>
              <a:rPr lang="en-US" sz="5400" dirty="0" smtClean="0"/>
              <a:t>.” </a:t>
            </a:r>
            <a:endParaRPr lang="en-US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nimal shelter - ca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Rounded Rectangle 2"/>
          <p:cNvSpPr/>
          <p:nvPr/>
        </p:nvSpPr>
        <p:spPr>
          <a:xfrm>
            <a:off x="1295400" y="5562600"/>
            <a:ext cx="6705600" cy="838200"/>
          </a:xfrm>
          <a:prstGeom prst="roundRect">
            <a:avLst/>
          </a:prstGeom>
          <a:solidFill>
            <a:schemeClr val="tx1">
              <a:alpha val="8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1371600" y="5410200"/>
            <a:ext cx="6705600" cy="1015663"/>
          </a:xfrm>
          <a:prstGeom prst="rect">
            <a:avLst/>
          </a:prstGeom>
          <a:solidFill>
            <a:schemeClr val="tx1">
              <a:alpha val="44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It’s a </a:t>
            </a:r>
            <a:r>
              <a:rPr lang="en-US" sz="6000" dirty="0" smtClean="0">
                <a:solidFill>
                  <a:schemeClr val="accent6"/>
                </a:solidFill>
              </a:rPr>
              <a:t>commitment issue</a:t>
            </a:r>
            <a:endParaRPr lang="en-US" sz="6000" dirty="0">
              <a:solidFill>
                <a:schemeClr val="accent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kennel assoc dog show crates.jpg"/>
          <p:cNvPicPr>
            <a:picLocks noChangeAspect="1"/>
          </p:cNvPicPr>
          <p:nvPr/>
        </p:nvPicPr>
        <p:blipFill>
          <a:blip r:embed="rId3" cstate="print"/>
          <a:srcRect l="11067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Rounded Rectangle 3"/>
          <p:cNvSpPr/>
          <p:nvPr/>
        </p:nvSpPr>
        <p:spPr>
          <a:xfrm>
            <a:off x="2057400" y="2362200"/>
            <a:ext cx="4648200" cy="990600"/>
          </a:xfrm>
          <a:prstGeom prst="roundRect">
            <a:avLst/>
          </a:prstGeom>
          <a:solidFill>
            <a:schemeClr val="tx1"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438400" y="2286000"/>
            <a:ext cx="4191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 smtClean="0">
                <a:solidFill>
                  <a:schemeClr val="accent6"/>
                </a:solidFill>
              </a:rPr>
              <a:t>Puppy Mills</a:t>
            </a:r>
            <a:endParaRPr lang="en-US" sz="6000" dirty="0">
              <a:solidFill>
                <a:schemeClr val="accent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map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27707"/>
            <a:ext cx="9144000" cy="6402586"/>
          </a:xfrm>
          <a:prstGeom prst="rect">
            <a:avLst/>
          </a:prstGeom>
        </p:spPr>
      </p:pic>
      <p:sp>
        <p:nvSpPr>
          <p:cNvPr id="3" name="Oval 2"/>
          <p:cNvSpPr/>
          <p:nvPr/>
        </p:nvSpPr>
        <p:spPr>
          <a:xfrm>
            <a:off x="6934200" y="2667000"/>
            <a:ext cx="228600" cy="228600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val 3"/>
          <p:cNvSpPr/>
          <p:nvPr/>
        </p:nvSpPr>
        <p:spPr>
          <a:xfrm>
            <a:off x="4648200" y="3810000"/>
            <a:ext cx="228600" cy="228600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5181600" y="3276600"/>
            <a:ext cx="228600" cy="228600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5029200" y="2667000"/>
            <a:ext cx="228600" cy="228600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5257800" y="3886200"/>
            <a:ext cx="228600" cy="228600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419600" y="3352800"/>
            <a:ext cx="228600" cy="228600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67200" y="2819400"/>
            <a:ext cx="228600" cy="228600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762000" y="5943600"/>
            <a:ext cx="228600" cy="228600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1066800" y="5791200"/>
            <a:ext cx="1981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= Puppy Mills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perche tu sai perche half cat.jpg"/>
          <p:cNvPicPr>
            <a:picLocks noChangeAspect="1"/>
          </p:cNvPicPr>
          <p:nvPr/>
        </p:nvPicPr>
        <p:blipFill>
          <a:blip r:embed="rId2" cstate="print"/>
          <a:srcRect r="13241"/>
          <a:stretch>
            <a:fillRect/>
          </a:stretch>
        </p:blipFill>
        <p:spPr>
          <a:xfrm>
            <a:off x="3505200" y="0"/>
            <a:ext cx="5638800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62000" y="762000"/>
            <a:ext cx="3733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  <a:t>Pet overpopulation</a:t>
            </a:r>
            <a:endParaRPr lang="en-US" sz="2800" b="1" dirty="0">
              <a:solidFill>
                <a:schemeClr val="accent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7200" y="1106269"/>
            <a:ext cx="3962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i</a:t>
            </a:r>
            <a:r>
              <a:rPr lang="en-US" dirty="0" smtClean="0"/>
              <a:t>s a rising problem in the United States,</a:t>
            </a:r>
          </a:p>
          <a:p>
            <a:pPr algn="ctr"/>
            <a:r>
              <a:rPr lang="en-US" dirty="0" smtClean="0"/>
              <a:t>but it can be resolved by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371600" y="2590800"/>
            <a:ext cx="192232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  <a:t>Education</a:t>
            </a:r>
            <a:endParaRPr lang="en-US" sz="2800" b="1" dirty="0">
              <a:solidFill>
                <a:schemeClr val="accent6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perche tu sai perche half cat.jpg"/>
          <p:cNvPicPr>
            <a:picLocks noChangeAspect="1"/>
          </p:cNvPicPr>
          <p:nvPr/>
        </p:nvPicPr>
        <p:blipFill>
          <a:blip r:embed="rId2" cstate="print"/>
          <a:srcRect r="13241"/>
          <a:stretch>
            <a:fillRect/>
          </a:stretch>
        </p:blipFill>
        <p:spPr>
          <a:xfrm>
            <a:off x="3505200" y="0"/>
            <a:ext cx="5638800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62000" y="762000"/>
            <a:ext cx="3733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  <a:t>Pet overpopulation</a:t>
            </a:r>
            <a:endParaRPr lang="en-US" sz="2800" b="1" dirty="0">
              <a:solidFill>
                <a:schemeClr val="accent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7200" y="1106269"/>
            <a:ext cx="3962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i</a:t>
            </a:r>
            <a:r>
              <a:rPr lang="en-US" dirty="0" smtClean="0"/>
              <a:t>s a rising problem in the United States,</a:t>
            </a:r>
          </a:p>
          <a:p>
            <a:pPr algn="ctr"/>
            <a:r>
              <a:rPr lang="en-US" dirty="0" smtClean="0"/>
              <a:t>but it can be resolved by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371600" y="2590800"/>
            <a:ext cx="1922321" cy="13849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  <a:t>Education</a:t>
            </a:r>
          </a:p>
          <a:p>
            <a:pPr algn="ctr"/>
            <a:endParaRPr lang="en-US" sz="2800" b="1" dirty="0" smtClean="0">
              <a:solidFill>
                <a:schemeClr val="accent6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n-US" sz="2800" b="1" dirty="0" smtClean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  <a:t>Adoption</a:t>
            </a:r>
            <a:endParaRPr lang="en-US" sz="2800" b="1" dirty="0">
              <a:solidFill>
                <a:schemeClr val="accent6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perche tu sai perche half cat.jpg"/>
          <p:cNvPicPr>
            <a:picLocks noChangeAspect="1"/>
          </p:cNvPicPr>
          <p:nvPr/>
        </p:nvPicPr>
        <p:blipFill>
          <a:blip r:embed="rId2" cstate="print"/>
          <a:srcRect r="13241"/>
          <a:stretch>
            <a:fillRect/>
          </a:stretch>
        </p:blipFill>
        <p:spPr>
          <a:xfrm>
            <a:off x="3505200" y="0"/>
            <a:ext cx="5638800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62000" y="762000"/>
            <a:ext cx="3733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  <a:t>Pet overpopulation</a:t>
            </a:r>
            <a:endParaRPr lang="en-US" sz="2800" b="1" dirty="0">
              <a:solidFill>
                <a:schemeClr val="accent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7200" y="1106269"/>
            <a:ext cx="3962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i</a:t>
            </a:r>
            <a:r>
              <a:rPr lang="en-US" dirty="0" smtClean="0"/>
              <a:t>s a rising problem in the United States,</a:t>
            </a:r>
          </a:p>
          <a:p>
            <a:pPr algn="ctr"/>
            <a:r>
              <a:rPr lang="en-US" dirty="0" smtClean="0"/>
              <a:t>but it can be resolved by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371600" y="2590800"/>
            <a:ext cx="1922321" cy="224676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  <a:t>Education</a:t>
            </a:r>
          </a:p>
          <a:p>
            <a:pPr algn="ctr"/>
            <a:endParaRPr lang="en-US" sz="2800" b="1" dirty="0" smtClean="0">
              <a:solidFill>
                <a:schemeClr val="accent6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n-US" sz="2800" b="1" dirty="0" smtClean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  <a:t>Adoption</a:t>
            </a:r>
          </a:p>
          <a:p>
            <a:pPr algn="ctr"/>
            <a:endParaRPr lang="en-US" sz="2800" b="1" dirty="0" smtClean="0">
              <a:solidFill>
                <a:schemeClr val="accent6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n-US" sz="2800" b="1" dirty="0" smtClean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  <a:t>Neutering</a:t>
            </a:r>
            <a:endParaRPr lang="en-US" sz="2800" b="1" dirty="0">
              <a:solidFill>
                <a:schemeClr val="accent6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at paws black.jpg"/>
          <p:cNvPicPr>
            <a:picLocks noChangeAspect="1"/>
          </p:cNvPicPr>
          <p:nvPr/>
        </p:nvPicPr>
        <p:blipFill>
          <a:blip r:embed="rId2" cstate="print"/>
          <a:srcRect l="6464" r="7346" b="3368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914400" y="2286000"/>
            <a:ext cx="4191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The causes of this </a:t>
            </a:r>
            <a:r>
              <a:rPr lang="en-US" sz="2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crisis</a:t>
            </a:r>
            <a:r>
              <a:rPr lang="en-US" sz="2400" dirty="0" smtClean="0">
                <a:solidFill>
                  <a:schemeClr val="bg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are</a:t>
            </a:r>
            <a:endParaRPr lang="en-US" sz="2400" dirty="0">
              <a:solidFill>
                <a:schemeClr val="bg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048000" y="2438400"/>
            <a:ext cx="2743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Ignorance</a:t>
            </a:r>
            <a:endParaRPr lang="en-US" sz="4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600200" y="2438400"/>
            <a:ext cx="5791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Choosing not to adopt</a:t>
            </a:r>
            <a:endParaRPr lang="en-US" sz="4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600200" y="2438400"/>
            <a:ext cx="5943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Choosing not to neuter</a:t>
            </a:r>
            <a:endParaRPr lang="en-US" sz="4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86000" y="2438400"/>
            <a:ext cx="48006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dirty="0" smtClean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  <a:t>8</a:t>
            </a:r>
            <a:r>
              <a:rPr lang="en-US" sz="8000" dirty="0" smtClean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  <a:t>,000,000</a:t>
            </a:r>
            <a:endParaRPr lang="en-US" sz="8000" dirty="0">
              <a:solidFill>
                <a:schemeClr val="accent6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126</TotalTime>
  <Words>162</Words>
  <Application>Microsoft Office PowerPoint</Application>
  <PresentationFormat>On-screen Show (4:3)</PresentationFormat>
  <Paragraphs>43</Paragraphs>
  <Slides>19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</vt:vector>
  </TitlesOfParts>
  <Company>School District of Springfield Township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126037stu</dc:creator>
  <cp:lastModifiedBy>126037stu</cp:lastModifiedBy>
  <cp:revision>18</cp:revision>
  <dcterms:created xsi:type="dcterms:W3CDTF">2011-11-30T14:03:08Z</dcterms:created>
  <dcterms:modified xsi:type="dcterms:W3CDTF">2011-12-06T14:17:36Z</dcterms:modified>
</cp:coreProperties>
</file>